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theme/themeOverride10.xml" ContentType="application/vnd.openxmlformats-officedocument.themeOverride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theme/themeOverride11.xml" ContentType="application/vnd.openxmlformats-officedocument.themeOverride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theme/themeOverride12.xml" ContentType="application/vnd.openxmlformats-officedocument.themeOverride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theme/themeOverride13.xml" ContentType="application/vnd.openxmlformats-officedocument.themeOverride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theme/themeOverride14.xml" ContentType="application/vnd.openxmlformats-officedocument.themeOverride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theme/themeOverride15.xml" ContentType="application/vnd.openxmlformats-officedocument.themeOverride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theme/themeOverride16.xml" ContentType="application/vnd.openxmlformats-officedocument.themeOverride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theme/themeOverride17.xml" ContentType="application/vnd.openxmlformats-officedocument.themeOverride+xml"/>
  <Override PartName="/ppt/notesSlides/notesSlide28.xml" ContentType="application/vnd.openxmlformats-officedocument.presentationml.notesSlide+xml"/>
  <Override PartName="/ppt/charts/chart27.xml" ContentType="application/vnd.openxmlformats-officedocument.drawingml.chart+xml"/>
  <Override PartName="/ppt/theme/themeOverride18.xml" ContentType="application/vnd.openxmlformats-officedocument.themeOverride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theme/themeOverride19.xml" ContentType="application/vnd.openxmlformats-officedocument.themeOverride+xml"/>
  <Override PartName="/ppt/notesSlides/notesSlide30.xml" ContentType="application/vnd.openxmlformats-officedocument.presentationml.notesSlide+xml"/>
  <Override PartName="/ppt/charts/chart29.xml" ContentType="application/vnd.openxmlformats-officedocument.drawingml.chart+xml"/>
  <Override PartName="/ppt/drawings/drawing11.xml" ContentType="application/vnd.openxmlformats-officedocument.drawingml.chartshapes+xml"/>
  <Override PartName="/ppt/notesSlides/notesSlide31.xml" ContentType="application/vnd.openxmlformats-officedocument.presentationml.notesSlide+xml"/>
  <Override PartName="/ppt/charts/chart30.xml" ContentType="application/vnd.openxmlformats-officedocument.drawingml.chart+xml"/>
  <Override PartName="/ppt/theme/themeOverride20.xml" ContentType="application/vnd.openxmlformats-officedocument.themeOverride+xml"/>
  <Override PartName="/ppt/notesSlides/notesSlide32.xml" ContentType="application/vnd.openxmlformats-officedocument.presentationml.notesSlide+xml"/>
  <Override PartName="/ppt/charts/chart31.xml" ContentType="application/vnd.openxmlformats-officedocument.drawingml.chart+xml"/>
  <Override PartName="/ppt/theme/themeOverride21.xml" ContentType="application/vnd.openxmlformats-officedocument.themeOverride+xml"/>
  <Override PartName="/ppt/notesSlides/notesSlide33.xml" ContentType="application/vnd.openxmlformats-officedocument.presentationml.notesSlide+xml"/>
  <Override PartName="/ppt/charts/chart32.xml" ContentType="application/vnd.openxmlformats-officedocument.drawingml.chart+xml"/>
  <Override PartName="/ppt/theme/themeOverride22.xml" ContentType="application/vnd.openxmlformats-officedocument.themeOverride+xml"/>
  <Override PartName="/ppt/notesSlides/notesSlide34.xml" ContentType="application/vnd.openxmlformats-officedocument.presentationml.notesSlide+xml"/>
  <Override PartName="/ppt/charts/chart33.xml" ContentType="application/vnd.openxmlformats-officedocument.drawingml.chart+xml"/>
  <Override PartName="/ppt/theme/themeOverride23.xml" ContentType="application/vnd.openxmlformats-officedocument.themeOverride+xml"/>
  <Override PartName="/ppt/notesSlides/notesSlide35.xml" ContentType="application/vnd.openxmlformats-officedocument.presentationml.notesSlide+xml"/>
  <Override PartName="/ppt/charts/chart34.xml" ContentType="application/vnd.openxmlformats-officedocument.drawingml.chart+xml"/>
  <Override PartName="/ppt/drawings/drawing12.xml" ContentType="application/vnd.openxmlformats-officedocument.drawingml.chartshapes+xml"/>
  <Override PartName="/ppt/notesSlides/notesSlide36.xml" ContentType="application/vnd.openxmlformats-officedocument.presentationml.notesSlide+xml"/>
  <Override PartName="/ppt/charts/chart35.xml" ContentType="application/vnd.openxmlformats-officedocument.drawingml.chart+xml"/>
  <Override PartName="/ppt/theme/themeOverride24.xml" ContentType="application/vnd.openxmlformats-officedocument.themeOverride+xml"/>
  <Override PartName="/ppt/notesSlides/notesSlide37.xml" ContentType="application/vnd.openxmlformats-officedocument.presentationml.notesSlide+xml"/>
  <Override PartName="/ppt/charts/chart36.xml" ContentType="application/vnd.openxmlformats-officedocument.drawingml.chart+xml"/>
  <Override PartName="/ppt/theme/themeOverride25.xml" ContentType="application/vnd.openxmlformats-officedocument.themeOverride+xml"/>
  <Override PartName="/ppt/notesSlides/notesSlide38.xml" ContentType="application/vnd.openxmlformats-officedocument.presentationml.notesSlide+xml"/>
  <Override PartName="/ppt/charts/chart37.xml" ContentType="application/vnd.openxmlformats-officedocument.drawingml.chart+xml"/>
  <Override PartName="/ppt/drawings/drawing13.xml" ContentType="application/vnd.openxmlformats-officedocument.drawingml.chartshapes+xml"/>
  <Override PartName="/ppt/notesSlides/notesSlide39.xml" ContentType="application/vnd.openxmlformats-officedocument.presentationml.notesSlide+xml"/>
  <Override PartName="/ppt/charts/chart38.xml" ContentType="application/vnd.openxmlformats-officedocument.drawingml.chart+xml"/>
  <Override PartName="/ppt/theme/themeOverride26.xml" ContentType="application/vnd.openxmlformats-officedocument.themeOverride+xml"/>
  <Override PartName="/ppt/notesSlides/notesSlide40.xml" ContentType="application/vnd.openxmlformats-officedocument.presentationml.notesSlide+xml"/>
  <Override PartName="/ppt/charts/chart39.xml" ContentType="application/vnd.openxmlformats-officedocument.drawingml.chart+xml"/>
  <Override PartName="/ppt/theme/themeOverride27.xml" ContentType="application/vnd.openxmlformats-officedocument.themeOverride+xml"/>
  <Override PartName="/ppt/notesSlides/notesSlide41.xml" ContentType="application/vnd.openxmlformats-officedocument.presentationml.notesSlide+xml"/>
  <Override PartName="/ppt/charts/chart40.xml" ContentType="application/vnd.openxmlformats-officedocument.drawingml.chart+xml"/>
  <Override PartName="/ppt/drawings/drawing1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65" r:id="rId3"/>
    <p:sldId id="356" r:id="rId4"/>
    <p:sldId id="357" r:id="rId5"/>
    <p:sldId id="358" r:id="rId6"/>
    <p:sldId id="359" r:id="rId7"/>
    <p:sldId id="360" r:id="rId8"/>
    <p:sldId id="361" r:id="rId9"/>
    <p:sldId id="366" r:id="rId10"/>
    <p:sldId id="367" r:id="rId11"/>
    <p:sldId id="362" r:id="rId12"/>
    <p:sldId id="363" r:id="rId13"/>
    <p:sldId id="364" r:id="rId14"/>
    <p:sldId id="289" r:id="rId15"/>
    <p:sldId id="331" r:id="rId16"/>
    <p:sldId id="348" r:id="rId17"/>
    <p:sldId id="332" r:id="rId18"/>
    <p:sldId id="349" r:id="rId19"/>
    <p:sldId id="333" r:id="rId20"/>
    <p:sldId id="334" r:id="rId21"/>
    <p:sldId id="350" r:id="rId22"/>
    <p:sldId id="380" r:id="rId23"/>
    <p:sldId id="346" r:id="rId24"/>
    <p:sldId id="368" r:id="rId25"/>
    <p:sldId id="382" r:id="rId26"/>
    <p:sldId id="383" r:id="rId27"/>
    <p:sldId id="384" r:id="rId28"/>
    <p:sldId id="385" r:id="rId29"/>
    <p:sldId id="355" r:id="rId30"/>
    <p:sldId id="345" r:id="rId31"/>
    <p:sldId id="381" r:id="rId32"/>
    <p:sldId id="369" r:id="rId33"/>
    <p:sldId id="370" r:id="rId34"/>
    <p:sldId id="377" r:id="rId35"/>
    <p:sldId id="372" r:id="rId36"/>
    <p:sldId id="373" r:id="rId37"/>
    <p:sldId id="378" r:id="rId38"/>
    <p:sldId id="374" r:id="rId39"/>
    <p:sldId id="375" r:id="rId40"/>
    <p:sldId id="379" r:id="rId41"/>
    <p:sldId id="376" r:id="rId4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BF5FF"/>
    <a:srgbClr val="35B19D"/>
    <a:srgbClr val="35759D"/>
    <a:srgbClr val="F6DEB8"/>
    <a:srgbClr val="B51B8D"/>
    <a:srgbClr val="4D4D4D"/>
    <a:srgbClr val="B92D14"/>
    <a:srgbClr val="FDF8F1"/>
    <a:srgbClr val="FAE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3" autoAdjust="0"/>
    <p:restoredTop sz="96441" autoAdjust="0"/>
  </p:normalViewPr>
  <p:slideViewPr>
    <p:cSldViewPr>
      <p:cViewPr>
        <p:scale>
          <a:sx n="70" d="100"/>
          <a:sy n="70" d="100"/>
        </p:scale>
        <p:origin x="-15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0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1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Foglio_di_lavoro_di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3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4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Foglio_di_lavoro_di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6.xlsx"/><Relationship Id="rId1" Type="http://schemas.openxmlformats.org/officeDocument/2006/relationships/themeOverride" Target="../theme/themeOverride10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Foglio_di_lavoro_di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8.xlsx"/><Relationship Id="rId1" Type="http://schemas.openxmlformats.org/officeDocument/2006/relationships/themeOverride" Target="../theme/themeOverride11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19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Foglio_di_lavoro_di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1.xlsx"/><Relationship Id="rId1" Type="http://schemas.openxmlformats.org/officeDocument/2006/relationships/themeOverride" Target="../theme/themeOverride13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Foglio_di_lavoro_di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3.xlsx"/><Relationship Id="rId1" Type="http://schemas.openxmlformats.org/officeDocument/2006/relationships/themeOverride" Target="../theme/themeOverride14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4.xlsx"/><Relationship Id="rId1" Type="http://schemas.openxmlformats.org/officeDocument/2006/relationships/themeOverride" Target="../theme/themeOverride15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5.xlsx"/><Relationship Id="rId1" Type="http://schemas.openxmlformats.org/officeDocument/2006/relationships/themeOverride" Target="../theme/themeOverride16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6.xlsx"/><Relationship Id="rId1" Type="http://schemas.openxmlformats.org/officeDocument/2006/relationships/themeOverride" Target="../theme/themeOverride17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7.xlsx"/><Relationship Id="rId1" Type="http://schemas.openxmlformats.org/officeDocument/2006/relationships/themeOverride" Target="../theme/themeOverride18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8.xlsx"/><Relationship Id="rId1" Type="http://schemas.openxmlformats.org/officeDocument/2006/relationships/themeOverride" Target="../theme/themeOverride19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Foglio_di_lavoro_di_Microsoft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Excel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0.xlsx"/><Relationship Id="rId1" Type="http://schemas.openxmlformats.org/officeDocument/2006/relationships/themeOverride" Target="../theme/themeOverride20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1.xlsx"/><Relationship Id="rId1" Type="http://schemas.openxmlformats.org/officeDocument/2006/relationships/themeOverride" Target="../theme/themeOverride21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2.xlsx"/><Relationship Id="rId1" Type="http://schemas.openxmlformats.org/officeDocument/2006/relationships/themeOverride" Target="../theme/themeOverride22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3.xlsx"/><Relationship Id="rId1" Type="http://schemas.openxmlformats.org/officeDocument/2006/relationships/themeOverride" Target="../theme/themeOverride23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Foglio_di_lavoro_di_Microsoft_Excel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5.xlsx"/><Relationship Id="rId1" Type="http://schemas.openxmlformats.org/officeDocument/2006/relationships/themeOverride" Target="../theme/themeOverride24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6.xlsx"/><Relationship Id="rId1" Type="http://schemas.openxmlformats.org/officeDocument/2006/relationships/themeOverride" Target="../theme/themeOverride25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Foglio_di_lavoro_di_Microsoft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8.xlsx"/><Relationship Id="rId1" Type="http://schemas.openxmlformats.org/officeDocument/2006/relationships/themeOverride" Target="../theme/themeOverride26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9.xlsx"/><Relationship Id="rId1" Type="http://schemas.openxmlformats.org/officeDocument/2006/relationships/themeOverride" Target="../theme/themeOverride27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4.xlsx"/><Relationship Id="rId1" Type="http://schemas.openxmlformats.org/officeDocument/2006/relationships/themeOverride" Target="../theme/themeOverride3.xm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Foglio_di_lavoro_di_Microsoft_Excel40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Foglio_di_lavoro_di_Microsoft_Excel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coinvolti nella dad  (w.a)</c:v>
                </c:pt>
              </c:strCache>
            </c:strRef>
          </c:tx>
          <c:spPr>
            <a:solidFill>
              <a:srgbClr val="3575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18</c:v>
                </c:pt>
                <c:pt idx="1">
                  <c:v>21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778688"/>
        <c:axId val="102040320"/>
        <c:axId val="0"/>
      </c:bar3DChart>
      <c:catAx>
        <c:axId val="97778688"/>
        <c:scaling>
          <c:orientation val="minMax"/>
        </c:scaling>
        <c:delete val="0"/>
        <c:axPos val="l"/>
        <c:majorTickMark val="out"/>
        <c:minorTickMark val="none"/>
        <c:tickLblPos val="nextTo"/>
        <c:crossAx val="102040320"/>
        <c:crosses val="autoZero"/>
        <c:auto val="1"/>
        <c:lblAlgn val="ctr"/>
        <c:lblOffset val="100"/>
        <c:noMultiLvlLbl val="0"/>
      </c:catAx>
      <c:valAx>
        <c:axId val="102040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7778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48580632996313"/>
          <c:y val="3.5489115480208541E-2"/>
          <c:w val="0.32651419367003681"/>
          <c:h val="0.538523806643154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coinvolti nella dad  (w.a)</c:v>
                </c:pt>
              </c:strCache>
            </c:strRef>
          </c:tx>
          <c:spPr>
            <a:solidFill>
              <a:srgbClr val="FFFFFF">
                <a:lumMod val="95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15</c:v>
                </c:pt>
                <c:pt idx="1">
                  <c:v>16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064384"/>
        <c:axId val="132065920"/>
        <c:axId val="0"/>
      </c:bar3DChart>
      <c:catAx>
        <c:axId val="132064384"/>
        <c:scaling>
          <c:orientation val="minMax"/>
        </c:scaling>
        <c:delete val="0"/>
        <c:axPos val="l"/>
        <c:majorTickMark val="out"/>
        <c:minorTickMark val="none"/>
        <c:tickLblPos val="nextTo"/>
        <c:crossAx val="132065920"/>
        <c:crosses val="autoZero"/>
        <c:auto val="1"/>
        <c:lblAlgn val="ctr"/>
        <c:lblOffset val="100"/>
        <c:noMultiLvlLbl val="0"/>
      </c:catAx>
      <c:valAx>
        <c:axId val="132065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206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48580632996313"/>
          <c:y val="3.5489115480208541E-2"/>
          <c:w val="0.32651419367003681"/>
          <c:h val="0.538523806643154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bes/dsa coinvolti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h coinvolti</c:v>
                </c:pt>
              </c:strCache>
            </c:strRef>
          </c:tx>
          <c:spPr>
            <a:solidFill>
              <a:srgbClr val="35B1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130688"/>
        <c:axId val="132132224"/>
      </c:barChart>
      <c:catAx>
        <c:axId val="132130688"/>
        <c:scaling>
          <c:orientation val="minMax"/>
        </c:scaling>
        <c:delete val="0"/>
        <c:axPos val="l"/>
        <c:majorTickMark val="out"/>
        <c:minorTickMark val="none"/>
        <c:tickLblPos val="nextTo"/>
        <c:crossAx val="132132224"/>
        <c:crosses val="autoZero"/>
        <c:auto val="1"/>
        <c:lblAlgn val="ctr"/>
        <c:lblOffset val="100"/>
        <c:noMultiLvlLbl val="0"/>
      </c:catAx>
      <c:valAx>
        <c:axId val="132132224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13213068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28328491872064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coinvolti con w.a.</c:v>
                </c:pt>
                <c:pt idx="2">
                  <c:v>alunni isolati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1"/>
        <c:delete val="1"/>
      </c:legendEntry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coinvolti nella dad  (w.a- piattaforma ecc..)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12</c:v>
                </c:pt>
                <c:pt idx="3">
                  <c:v>15</c:v>
                </c:pt>
                <c:pt idx="4">
                  <c:v>16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9A5100">
                <a:lumMod val="60000"/>
                <a:lumOff val="4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284800"/>
        <c:axId val="132286336"/>
        <c:axId val="0"/>
      </c:bar3DChart>
      <c:catAx>
        <c:axId val="132284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32286336"/>
        <c:crosses val="autoZero"/>
        <c:auto val="1"/>
        <c:lblAlgn val="ctr"/>
        <c:lblOffset val="100"/>
        <c:noMultiLvlLbl val="0"/>
      </c:catAx>
      <c:valAx>
        <c:axId val="1322863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228480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7348580632996313"/>
          <c:y val="8.6308570363289663E-2"/>
          <c:w val="0.32651419367003681"/>
          <c:h val="0.457810554770026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bes/dsa coinvolti </c:v>
                </c:pt>
              </c:strCache>
            </c:strRef>
          </c:tx>
          <c:spPr>
            <a:solidFill>
              <a:srgbClr val="ABF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h coinvolti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417024"/>
        <c:axId val="132418560"/>
      </c:barChart>
      <c:catAx>
        <c:axId val="132417024"/>
        <c:scaling>
          <c:orientation val="minMax"/>
        </c:scaling>
        <c:delete val="0"/>
        <c:axPos val="l"/>
        <c:majorTickMark val="out"/>
        <c:minorTickMark val="none"/>
        <c:tickLblPos val="nextTo"/>
        <c:crossAx val="132418560"/>
        <c:crosses val="autoZero"/>
        <c:auto val="1"/>
        <c:lblAlgn val="ctr"/>
        <c:lblOffset val="100"/>
        <c:noMultiLvlLbl val="0"/>
      </c:catAx>
      <c:valAx>
        <c:axId val="13241856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13241702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28328491872064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coinvolti nella dad</c:v>
                </c:pt>
                <c:pt idx="2">
                  <c:v>alunni isolati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69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1"/>
        <c:delete val="1"/>
      </c:legendEntry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coinvolti nella dad  (w.a- piattaforma ecc..)</c:v>
                </c:pt>
              </c:strCache>
            </c:strRef>
          </c:tx>
          <c:spPr>
            <a:solidFill>
              <a:srgbClr val="9A5100">
                <a:lumMod val="40000"/>
                <a:lumOff val="6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500096"/>
        <c:axId val="132501888"/>
        <c:axId val="0"/>
      </c:bar3DChart>
      <c:catAx>
        <c:axId val="132500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2501888"/>
        <c:crosses val="autoZero"/>
        <c:auto val="1"/>
        <c:lblAlgn val="ctr"/>
        <c:lblOffset val="100"/>
        <c:noMultiLvlLbl val="0"/>
      </c:catAx>
      <c:valAx>
        <c:axId val="13250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500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580375122429221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coinvolti nella dad</c:v>
                </c:pt>
                <c:pt idx="2">
                  <c:v>alunni isolati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1"/>
        <c:delete val="1"/>
      </c:legendEntry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coinvolti nella dad  (w.a- piattaforma ecc..)</c:v>
                </c:pt>
              </c:strCache>
            </c:strRef>
          </c:tx>
          <c:spPr>
            <a:solidFill>
              <a:srgbClr val="3575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13</c:v>
                </c:pt>
                <c:pt idx="1">
                  <c:v>16</c:v>
                </c:pt>
                <c:pt idx="2">
                  <c:v>15</c:v>
                </c:pt>
                <c:pt idx="3">
                  <c:v>16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isolati*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636032"/>
        <c:axId val="132646016"/>
        <c:axId val="0"/>
      </c:bar3DChart>
      <c:catAx>
        <c:axId val="13263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2646016"/>
        <c:crosses val="autoZero"/>
        <c:auto val="1"/>
        <c:lblAlgn val="ctr"/>
        <c:lblOffset val="100"/>
        <c:noMultiLvlLbl val="0"/>
      </c:catAx>
      <c:valAx>
        <c:axId val="1326460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263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580375122429221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bes/dsa coinvolti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h coinvolti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185536"/>
        <c:axId val="133187072"/>
      </c:barChart>
      <c:catAx>
        <c:axId val="133185536"/>
        <c:scaling>
          <c:orientation val="minMax"/>
        </c:scaling>
        <c:delete val="0"/>
        <c:axPos val="l"/>
        <c:majorTickMark val="out"/>
        <c:minorTickMark val="none"/>
        <c:tickLblPos val="nextTo"/>
        <c:crossAx val="133187072"/>
        <c:crosses val="autoZero"/>
        <c:auto val="1"/>
        <c:lblAlgn val="ctr"/>
        <c:lblOffset val="100"/>
        <c:noMultiLvlLbl val="0"/>
      </c:catAx>
      <c:valAx>
        <c:axId val="133187072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133185536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28328491872064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bes/dsa coinvolti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h coinvolti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30240"/>
        <c:axId val="49931776"/>
      </c:barChart>
      <c:catAx>
        <c:axId val="49930240"/>
        <c:scaling>
          <c:orientation val="minMax"/>
        </c:scaling>
        <c:delete val="0"/>
        <c:axPos val="l"/>
        <c:majorTickMark val="out"/>
        <c:minorTickMark val="none"/>
        <c:tickLblPos val="nextTo"/>
        <c:crossAx val="49931776"/>
        <c:crosses val="autoZero"/>
        <c:auto val="1"/>
        <c:lblAlgn val="ctr"/>
        <c:lblOffset val="100"/>
        <c:noMultiLvlLbl val="0"/>
      </c:catAx>
      <c:valAx>
        <c:axId val="49931776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4993024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28328491872064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coinvolti nella dad</c:v>
                </c:pt>
                <c:pt idx="2">
                  <c:v>alunni isolati*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1"/>
        <c:delete val="1"/>
      </c:legendEntry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3575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isolati*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Classe prima</c:v>
                </c:pt>
                <c:pt idx="1">
                  <c:v>Classe seconda</c:v>
                </c:pt>
                <c:pt idx="2">
                  <c:v>Classe terza</c:v>
                </c:pt>
                <c:pt idx="3">
                  <c:v>Classe quarta</c:v>
                </c:pt>
                <c:pt idx="4">
                  <c:v>Classe quinta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909312"/>
        <c:axId val="132923392"/>
        <c:axId val="0"/>
      </c:bar3DChart>
      <c:catAx>
        <c:axId val="13290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2923392"/>
        <c:crosses val="autoZero"/>
        <c:auto val="1"/>
        <c:lblAlgn val="ctr"/>
        <c:lblOffset val="100"/>
        <c:noMultiLvlLbl val="0"/>
      </c:catAx>
      <c:valAx>
        <c:axId val="1329233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2909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iscritti a Gsuit</c:v>
                </c:pt>
                <c:pt idx="1">
                  <c:v>alunni coinvolti con w.a.</c:v>
                </c:pt>
                <c:pt idx="2">
                  <c:v>alunni isolati*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 A</c:v>
                </c:pt>
                <c:pt idx="1">
                  <c:v>Classe prima B</c:v>
                </c:pt>
                <c:pt idx="2">
                  <c:v>Classe prima C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15</c:v>
                </c:pt>
                <c:pt idx="1">
                  <c:v>14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prima A</c:v>
                </c:pt>
                <c:pt idx="1">
                  <c:v>Classe prima B</c:v>
                </c:pt>
                <c:pt idx="2">
                  <c:v>Classe prima C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 A</c:v>
                </c:pt>
                <c:pt idx="1">
                  <c:v>Classe prima B</c:v>
                </c:pt>
                <c:pt idx="2">
                  <c:v>Classe prima C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069056"/>
        <c:axId val="133084288"/>
        <c:axId val="0"/>
      </c:bar3DChart>
      <c:catAx>
        <c:axId val="13306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084288"/>
        <c:crosses val="autoZero"/>
        <c:auto val="1"/>
        <c:lblAlgn val="ctr"/>
        <c:lblOffset val="100"/>
        <c:noMultiLvlLbl val="0"/>
      </c:catAx>
      <c:valAx>
        <c:axId val="1330842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06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seconda A</c:v>
                </c:pt>
                <c:pt idx="1">
                  <c:v>Classe seconda B</c:v>
                </c:pt>
                <c:pt idx="2">
                  <c:v>Classe seconda C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17</c:v>
                </c:pt>
                <c:pt idx="1">
                  <c:v>17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seconda A</c:v>
                </c:pt>
                <c:pt idx="1">
                  <c:v>Classe seconda B</c:v>
                </c:pt>
                <c:pt idx="2">
                  <c:v>Classe seconda C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seconda A</c:v>
                </c:pt>
                <c:pt idx="1">
                  <c:v>Classe seconda B</c:v>
                </c:pt>
                <c:pt idx="2">
                  <c:v>Classe seconda C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239552"/>
        <c:axId val="133242240"/>
        <c:axId val="0"/>
      </c:bar3DChart>
      <c:catAx>
        <c:axId val="133239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3242240"/>
        <c:crosses val="autoZero"/>
        <c:auto val="1"/>
        <c:lblAlgn val="ctr"/>
        <c:lblOffset val="100"/>
        <c:noMultiLvlLbl val="0"/>
      </c:catAx>
      <c:valAx>
        <c:axId val="1332422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239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terza A</c:v>
                </c:pt>
                <c:pt idx="1">
                  <c:v>Classe terza B</c:v>
                </c:pt>
                <c:pt idx="2">
                  <c:v>Classe terza C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10</c:v>
                </c:pt>
                <c:pt idx="1">
                  <c:v>15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terza A</c:v>
                </c:pt>
                <c:pt idx="1">
                  <c:v>Classe terza B</c:v>
                </c:pt>
                <c:pt idx="2">
                  <c:v>Classe terza C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15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terza A</c:v>
                </c:pt>
                <c:pt idx="1">
                  <c:v>Classe terza B</c:v>
                </c:pt>
                <c:pt idx="2">
                  <c:v>Classe terza C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381120"/>
        <c:axId val="133396352"/>
        <c:axId val="0"/>
      </c:bar3DChart>
      <c:catAx>
        <c:axId val="133381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3396352"/>
        <c:crosses val="autoZero"/>
        <c:auto val="1"/>
        <c:lblAlgn val="ctr"/>
        <c:lblOffset val="100"/>
        <c:noMultiLvlLbl val="0"/>
      </c:catAx>
      <c:valAx>
        <c:axId val="1333963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381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quarta A</c:v>
                </c:pt>
                <c:pt idx="1">
                  <c:v>Classe quarta B</c:v>
                </c:pt>
                <c:pt idx="2">
                  <c:v>Classe quarta C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quarta A</c:v>
                </c:pt>
                <c:pt idx="1">
                  <c:v>Classe quarta B</c:v>
                </c:pt>
                <c:pt idx="2">
                  <c:v>Classe quarta C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quarta A</c:v>
                </c:pt>
                <c:pt idx="1">
                  <c:v>Classe quarta B</c:v>
                </c:pt>
                <c:pt idx="2">
                  <c:v>Classe quarta C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330432"/>
        <c:axId val="133349760"/>
        <c:axId val="0"/>
      </c:bar3DChart>
      <c:catAx>
        <c:axId val="133330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3349760"/>
        <c:crosses val="autoZero"/>
        <c:auto val="1"/>
        <c:lblAlgn val="ctr"/>
        <c:lblOffset val="100"/>
        <c:noMultiLvlLbl val="0"/>
      </c:catAx>
      <c:valAx>
        <c:axId val="1333497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330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quinta A</c:v>
                </c:pt>
                <c:pt idx="1">
                  <c:v>Classe quinta B</c:v>
                </c:pt>
                <c:pt idx="2">
                  <c:v>Classe quinta C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17</c:v>
                </c:pt>
                <c:pt idx="1">
                  <c:v>15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quinta A</c:v>
                </c:pt>
                <c:pt idx="1">
                  <c:v>Classe quinta B</c:v>
                </c:pt>
                <c:pt idx="2">
                  <c:v>Classe quinta C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quinta A</c:v>
                </c:pt>
                <c:pt idx="1">
                  <c:v>Classe quinta B</c:v>
                </c:pt>
                <c:pt idx="2">
                  <c:v>Classe quinta C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492736"/>
        <c:axId val="133495424"/>
        <c:axId val="0"/>
      </c:bar3DChart>
      <c:catAx>
        <c:axId val="13349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495424"/>
        <c:crosses val="autoZero"/>
        <c:auto val="1"/>
        <c:lblAlgn val="ctr"/>
        <c:lblOffset val="100"/>
        <c:noMultiLvlLbl val="0"/>
      </c:catAx>
      <c:valAx>
        <c:axId val="1334954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49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BES</c:v>
                </c:pt>
              </c:strCache>
            </c:strRef>
          </c:tx>
          <c:spPr>
            <a:solidFill>
              <a:srgbClr val="35B1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Classi prime</c:v>
                </c:pt>
                <c:pt idx="1">
                  <c:v>Classi seconde</c:v>
                </c:pt>
                <c:pt idx="2">
                  <c:v>Classi terze</c:v>
                </c:pt>
                <c:pt idx="3">
                  <c:v>Classi quarte</c:v>
                </c:pt>
                <c:pt idx="4">
                  <c:v>Classi quinte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DSA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Foglio1!$A$2:$A$6</c:f>
              <c:strCache>
                <c:ptCount val="5"/>
                <c:pt idx="0">
                  <c:v>Classi prime</c:v>
                </c:pt>
                <c:pt idx="1">
                  <c:v>Classi seconde</c:v>
                </c:pt>
                <c:pt idx="2">
                  <c:v>Classi terze</c:v>
                </c:pt>
                <c:pt idx="3">
                  <c:v>Classi quarte</c:v>
                </c:pt>
                <c:pt idx="4">
                  <c:v>Classi quinte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565056"/>
        <c:axId val="133566848"/>
        <c:axId val="0"/>
      </c:bar3DChart>
      <c:catAx>
        <c:axId val="13356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566848"/>
        <c:crosses val="autoZero"/>
        <c:auto val="1"/>
        <c:lblAlgn val="ctr"/>
        <c:lblOffset val="100"/>
        <c:noMultiLvlLbl val="0"/>
      </c:catAx>
      <c:valAx>
        <c:axId val="1335668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565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35B19D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iscritti a Gsuit</c:v>
                </c:pt>
                <c:pt idx="1">
                  <c:v>alunni coinvolti con w.a.</c:v>
                </c:pt>
                <c:pt idx="2">
                  <c:v>alunni isolati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219</c:v>
                </c:pt>
                <c:pt idx="1">
                  <c:v>56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coinvolti con w.a.</c:v>
                </c:pt>
                <c:pt idx="2">
                  <c:v>alunni isolati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51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1"/>
        <c:delete val="1"/>
      </c:legendEntry>
      <c:layout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 A</c:v>
                </c:pt>
                <c:pt idx="1">
                  <c:v>Classe prima B</c:v>
                </c:pt>
                <c:pt idx="2">
                  <c:v>Classe prima C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23</c:v>
                </c:pt>
                <c:pt idx="1">
                  <c:v>20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prima A</c:v>
                </c:pt>
                <c:pt idx="1">
                  <c:v>Classe prima B</c:v>
                </c:pt>
                <c:pt idx="2">
                  <c:v>Classe prima C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 A</c:v>
                </c:pt>
                <c:pt idx="1">
                  <c:v>Classe prima B</c:v>
                </c:pt>
                <c:pt idx="2">
                  <c:v>Classe prima C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982848"/>
        <c:axId val="133989888"/>
        <c:axId val="0"/>
      </c:bar3DChart>
      <c:catAx>
        <c:axId val="13398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989888"/>
        <c:crosses val="autoZero"/>
        <c:auto val="1"/>
        <c:lblAlgn val="ctr"/>
        <c:lblOffset val="100"/>
        <c:noMultiLvlLbl val="0"/>
      </c:catAx>
      <c:valAx>
        <c:axId val="1339898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982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35B1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seconda A</c:v>
                </c:pt>
                <c:pt idx="1">
                  <c:v>Classe seconda B</c:v>
                </c:pt>
                <c:pt idx="2">
                  <c:v>Classe seconda C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13</c:v>
                </c:pt>
                <c:pt idx="1">
                  <c:v>27</c:v>
                </c:pt>
                <c:pt idx="2">
                  <c:v>24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seconda A</c:v>
                </c:pt>
                <c:pt idx="1">
                  <c:v>Classe seconda B</c:v>
                </c:pt>
                <c:pt idx="2">
                  <c:v>Classe seconda C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seconda A</c:v>
                </c:pt>
                <c:pt idx="1">
                  <c:v>Classe seconda B</c:v>
                </c:pt>
                <c:pt idx="2">
                  <c:v>Classe seconda C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059136"/>
        <c:axId val="134082560"/>
        <c:axId val="0"/>
      </c:bar3DChart>
      <c:catAx>
        <c:axId val="13405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082560"/>
        <c:crosses val="autoZero"/>
        <c:auto val="1"/>
        <c:lblAlgn val="ctr"/>
        <c:lblOffset val="100"/>
        <c:noMultiLvlLbl val="0"/>
      </c:catAx>
      <c:valAx>
        <c:axId val="1340825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405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ABF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terza A</c:v>
                </c:pt>
                <c:pt idx="1">
                  <c:v>Classe terza B</c:v>
                </c:pt>
                <c:pt idx="2">
                  <c:v>Classe terza C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25</c:v>
                </c:pt>
                <c:pt idx="1">
                  <c:v>24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terza A</c:v>
                </c:pt>
                <c:pt idx="1">
                  <c:v>Classe terza B</c:v>
                </c:pt>
                <c:pt idx="2">
                  <c:v>Classe terza C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isolati*</c:v>
                </c:pt>
              </c:strCache>
            </c:strRef>
          </c:tx>
          <c:spPr>
            <a:solidFill>
              <a:srgbClr val="451E00">
                <a:lumMod val="50000"/>
                <a:lumOff val="5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terza A</c:v>
                </c:pt>
                <c:pt idx="1">
                  <c:v>Classe terza B</c:v>
                </c:pt>
                <c:pt idx="2">
                  <c:v>Classe terza C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560960"/>
        <c:axId val="49625344"/>
        <c:axId val="0"/>
      </c:bar3DChart>
      <c:catAx>
        <c:axId val="4956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49625344"/>
        <c:crosses val="autoZero"/>
        <c:auto val="1"/>
        <c:lblAlgn val="ctr"/>
        <c:lblOffset val="100"/>
        <c:noMultiLvlLbl val="0"/>
      </c:catAx>
      <c:valAx>
        <c:axId val="496253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9560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BES</c:v>
                </c:pt>
              </c:strCache>
            </c:strRef>
          </c:tx>
          <c:spPr>
            <a:solidFill>
              <a:srgbClr val="35B1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Classi prime</c:v>
                </c:pt>
                <c:pt idx="1">
                  <c:v>Classi seconde</c:v>
                </c:pt>
                <c:pt idx="2">
                  <c:v>Classi terze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DSA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Classi prime</c:v>
                </c:pt>
                <c:pt idx="1">
                  <c:v>Classi seconde</c:v>
                </c:pt>
                <c:pt idx="2">
                  <c:v>Classi terze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464640"/>
        <c:axId val="136478720"/>
        <c:axId val="0"/>
      </c:bar3DChart>
      <c:catAx>
        <c:axId val="136464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6478720"/>
        <c:crosses val="autoZero"/>
        <c:auto val="1"/>
        <c:lblAlgn val="ctr"/>
        <c:lblOffset val="100"/>
        <c:noMultiLvlLbl val="0"/>
      </c:catAx>
      <c:valAx>
        <c:axId val="1364787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646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2"/>
          <c:dPt>
            <c:idx val="0"/>
            <c:bubble3D val="0"/>
            <c:explosion val="0"/>
            <c:spPr>
              <a:solidFill>
                <a:srgbClr val="35B19D"/>
              </a:solidFill>
            </c:spPr>
          </c:dPt>
          <c:dPt>
            <c:idx val="1"/>
            <c:bubble3D val="0"/>
            <c:explosion val="20"/>
            <c:spPr>
              <a:solidFill>
                <a:srgbClr val="0070C0"/>
              </a:solidFill>
            </c:spPr>
          </c:dPt>
          <c:dPt>
            <c:idx val="2"/>
            <c:bubble3D val="0"/>
            <c:explosion val="15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iscritti a Gsuit</c:v>
                </c:pt>
                <c:pt idx="1">
                  <c:v>alunni coinvolti con w.a.</c:v>
                </c:pt>
                <c:pt idx="2">
                  <c:v>alunni isolati*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188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ABF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 prima B</c:v>
                </c:pt>
                <c:pt idx="1">
                  <c:v>Classe seconda B</c:v>
                </c:pt>
                <c:pt idx="2">
                  <c:v>Classe terza B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16</c:v>
                </c:pt>
                <c:pt idx="1">
                  <c:v>14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 prima B</c:v>
                </c:pt>
                <c:pt idx="1">
                  <c:v>Classe seconda B</c:v>
                </c:pt>
                <c:pt idx="2">
                  <c:v>Classe terza B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isolati*</c:v>
                </c:pt>
              </c:strCache>
            </c:strRef>
          </c:tx>
          <c:spPr>
            <a:solidFill>
              <a:srgbClr val="451E00">
                <a:lumMod val="50000"/>
                <a:lumOff val="5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 prima B</c:v>
                </c:pt>
                <c:pt idx="1">
                  <c:v>Classe seconda B</c:v>
                </c:pt>
                <c:pt idx="2">
                  <c:v>Classe terza B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538368"/>
        <c:axId val="136553600"/>
        <c:axId val="0"/>
      </c:bar3DChart>
      <c:catAx>
        <c:axId val="13653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6553600"/>
        <c:crosses val="autoZero"/>
        <c:auto val="1"/>
        <c:lblAlgn val="ctr"/>
        <c:lblOffset val="100"/>
        <c:noMultiLvlLbl val="0"/>
      </c:catAx>
      <c:valAx>
        <c:axId val="1365536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653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BES</c:v>
                </c:pt>
              </c:strCache>
            </c:strRef>
          </c:tx>
          <c:spPr>
            <a:solidFill>
              <a:srgbClr val="35B1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 B</c:v>
                </c:pt>
                <c:pt idx="1">
                  <c:v>Classe seconda B</c:v>
                </c:pt>
                <c:pt idx="2">
                  <c:v>Classe terza B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DSA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prima B</c:v>
                </c:pt>
                <c:pt idx="1">
                  <c:v>Classe seconda B</c:v>
                </c:pt>
                <c:pt idx="2">
                  <c:v>Classe terza B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229632"/>
        <c:axId val="136231168"/>
      </c:barChart>
      <c:catAx>
        <c:axId val="136229632"/>
        <c:scaling>
          <c:orientation val="minMax"/>
        </c:scaling>
        <c:delete val="0"/>
        <c:axPos val="l"/>
        <c:majorTickMark val="out"/>
        <c:minorTickMark val="none"/>
        <c:tickLblPos val="nextTo"/>
        <c:crossAx val="136231168"/>
        <c:crosses val="autoZero"/>
        <c:auto val="1"/>
        <c:lblAlgn val="ctr"/>
        <c:lblOffset val="100"/>
        <c:noMultiLvlLbl val="0"/>
      </c:catAx>
      <c:valAx>
        <c:axId val="13623116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622963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46318552286226"/>
          <c:y val="0.167021758175461"/>
          <c:w val="0.22262173259099341"/>
          <c:h val="0.15957873755435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35B19D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iscritti a Gsuit</c:v>
                </c:pt>
                <c:pt idx="1">
                  <c:v>alunni coinvolti con w.a.</c:v>
                </c:pt>
                <c:pt idx="2">
                  <c:v>alunni isolati*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37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1">
            <a:lumMod val="40000"/>
            <a:lumOff val="60000"/>
          </a:schemeClr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iscritti a Gsuit</c:v>
                </c:pt>
              </c:strCache>
            </c:strRef>
          </c:tx>
          <c:spPr>
            <a:solidFill>
              <a:srgbClr val="ABF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 prima A</c:v>
                </c:pt>
                <c:pt idx="1">
                  <c:v>Classe seconda A</c:v>
                </c:pt>
                <c:pt idx="2">
                  <c:v>Classe terza 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12</c:v>
                </c:pt>
                <c:pt idx="1">
                  <c:v>13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coinvolti con w.a.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 prima A</c:v>
                </c:pt>
                <c:pt idx="1">
                  <c:v>Classe seconda A</c:v>
                </c:pt>
                <c:pt idx="2">
                  <c:v>Classe terza 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alunni isolati*</c:v>
                </c:pt>
              </c:strCache>
            </c:strRef>
          </c:tx>
          <c:spPr>
            <a:solidFill>
              <a:srgbClr val="451E00">
                <a:lumMod val="50000"/>
                <a:lumOff val="50000"/>
              </a:srgb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 prima A</c:v>
                </c:pt>
                <c:pt idx="1">
                  <c:v>Classe seconda A</c:v>
                </c:pt>
                <c:pt idx="2">
                  <c:v>Classe terza A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389376"/>
        <c:axId val="136392064"/>
        <c:axId val="0"/>
      </c:bar3DChart>
      <c:catAx>
        <c:axId val="13638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6392064"/>
        <c:crosses val="autoZero"/>
        <c:auto val="1"/>
        <c:lblAlgn val="ctr"/>
        <c:lblOffset val="100"/>
        <c:noMultiLvlLbl val="0"/>
      </c:catAx>
      <c:valAx>
        <c:axId val="1363920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638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42492737808097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BES</c:v>
                </c:pt>
              </c:strCache>
            </c:strRef>
          </c:tx>
          <c:spPr>
            <a:solidFill>
              <a:srgbClr val="35B19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Classe prima A</c:v>
                </c:pt>
                <c:pt idx="1">
                  <c:v>Classe seconda A</c:v>
                </c:pt>
                <c:pt idx="2">
                  <c:v>Classe terza 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DSA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Foglio1!$A$2:$A$4</c:f>
              <c:strCache>
                <c:ptCount val="3"/>
                <c:pt idx="0">
                  <c:v>Classe prima A</c:v>
                </c:pt>
                <c:pt idx="1">
                  <c:v>Classe seconda A</c:v>
                </c:pt>
                <c:pt idx="2">
                  <c:v>Classe terza 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444928"/>
        <c:axId val="136643328"/>
      </c:barChart>
      <c:catAx>
        <c:axId val="136444928"/>
        <c:scaling>
          <c:orientation val="minMax"/>
        </c:scaling>
        <c:delete val="0"/>
        <c:axPos val="l"/>
        <c:majorTickMark val="out"/>
        <c:minorTickMark val="none"/>
        <c:tickLblPos val="nextTo"/>
        <c:crossAx val="136643328"/>
        <c:crosses val="autoZero"/>
        <c:auto val="1"/>
        <c:lblAlgn val="ctr"/>
        <c:lblOffset val="100"/>
        <c:noMultiLvlLbl val="0"/>
      </c:catAx>
      <c:valAx>
        <c:axId val="13664332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644492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46318552286226"/>
          <c:y val="0.167021758175461"/>
          <c:w val="0.22262173259099341"/>
          <c:h val="0.15957873755435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coinvolti nella dad (w.a)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Classe unica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Classe unica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2091520"/>
        <c:axId val="92093056"/>
        <c:axId val="0"/>
      </c:bar3DChart>
      <c:catAx>
        <c:axId val="9209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92093056"/>
        <c:crosses val="autoZero"/>
        <c:auto val="1"/>
        <c:lblAlgn val="ctr"/>
        <c:lblOffset val="100"/>
        <c:noMultiLvlLbl val="0"/>
      </c:catAx>
      <c:valAx>
        <c:axId val="920930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091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28328491872064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35B19D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iscritti a Gsuit</c:v>
                </c:pt>
                <c:pt idx="1">
                  <c:v>alunni coinvolti con w.a.</c:v>
                </c:pt>
                <c:pt idx="2">
                  <c:v>alunni isolati*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coinvolti con w.a.</c:v>
                </c:pt>
                <c:pt idx="2">
                  <c:v>alunni isolati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1"/>
        <c:delete val="1"/>
      </c:legendEntry>
      <c:layout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coinvolti nella dad (w.a)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SEZIONE A</c:v>
                </c:pt>
                <c:pt idx="1">
                  <c:v>SEZIONE B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19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SEZIONE A</c:v>
                </c:pt>
                <c:pt idx="1">
                  <c:v>SEZIONE B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7646848"/>
        <c:axId val="111349760"/>
        <c:axId val="0"/>
      </c:bar3DChart>
      <c:catAx>
        <c:axId val="9764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1349760"/>
        <c:crosses val="autoZero"/>
        <c:auto val="1"/>
        <c:lblAlgn val="ctr"/>
        <c:lblOffset val="100"/>
        <c:noMultiLvlLbl val="0"/>
      </c:catAx>
      <c:valAx>
        <c:axId val="1113497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7646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28328491872064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coinvolti con w.a.</c:v>
                </c:pt>
                <c:pt idx="2">
                  <c:v>alunni isolati*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39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1"/>
        <c:delete val="1"/>
      </c:legendEntry>
      <c:layout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coinvolti nella dad (w.a)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1"/>
                <c:pt idx="0">
                  <c:v>SEZIONE UNICA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isolati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1"/>
                <c:pt idx="0">
                  <c:v>SEZIONE UNICA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84384"/>
        <c:axId val="131986176"/>
      </c:barChart>
      <c:catAx>
        <c:axId val="131984384"/>
        <c:scaling>
          <c:orientation val="minMax"/>
        </c:scaling>
        <c:delete val="0"/>
        <c:axPos val="l"/>
        <c:majorTickMark val="out"/>
        <c:minorTickMark val="none"/>
        <c:tickLblPos val="nextTo"/>
        <c:crossAx val="131986176"/>
        <c:crosses val="autoZero"/>
        <c:auto val="1"/>
        <c:lblAlgn val="ctr"/>
        <c:lblOffset val="100"/>
        <c:noMultiLvlLbl val="0"/>
      </c:catAx>
      <c:valAx>
        <c:axId val="1319861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198438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2546318552286226"/>
          <c:y val="0.167021758175461"/>
          <c:w val="0.27453675620447771"/>
          <c:h val="0.28328491872064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Domanda 1</c:v>
                </c:pt>
              </c:strCache>
            </c:strRef>
          </c:tx>
          <c:dPt>
            <c:idx val="0"/>
            <c:bubble3D val="0"/>
            <c:explosion val="17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ABF5FF"/>
              </a:solidFill>
            </c:spPr>
          </c:dPt>
          <c:dPt>
            <c:idx val="2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alunni coinvolti con w.a.</c:v>
                </c:pt>
                <c:pt idx="2">
                  <c:v>alunni isolati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18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1"/>
        <c:delete val="1"/>
      </c:legendEntry>
      <c:layout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0.23617</cdr:x>
      <cdr:y>0.03475</cdr:y>
    </cdr:from>
    <cdr:to>
      <cdr:x>0.632</cdr:x>
      <cdr:y>0.10142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727603" y="150126"/>
          <a:ext cx="2895576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0.23617</cdr:x>
      <cdr:y>0.03475</cdr:y>
    </cdr:from>
    <cdr:to>
      <cdr:x>0.632</cdr:x>
      <cdr:y>0.10142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727603" y="150126"/>
          <a:ext cx="2895576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0.23617</cdr:x>
      <cdr:y>0.03475</cdr:y>
    </cdr:from>
    <cdr:to>
      <cdr:x>0.632</cdr:x>
      <cdr:y>0.10142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727603" y="150126"/>
          <a:ext cx="2895576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0.23617</cdr:x>
      <cdr:y>0.03475</cdr:y>
    </cdr:from>
    <cdr:to>
      <cdr:x>0.632</cdr:x>
      <cdr:y>0.10142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727603" y="150126"/>
          <a:ext cx="2895576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0.34733</cdr:x>
      <cdr:y>0.42374</cdr:y>
    </cdr:from>
    <cdr:to>
      <cdr:x>0.37006</cdr:x>
      <cdr:y>0.63897</cdr:y>
    </cdr:to>
    <cdr:sp macro="" textlink="">
      <cdr:nvSpPr>
        <cdr:cNvPr id="2" name="Parentesi graffa aperta 1"/>
        <cdr:cNvSpPr/>
      </cdr:nvSpPr>
      <cdr:spPr bwMode="auto">
        <a:xfrm xmlns:a="http://schemas.openxmlformats.org/drawingml/2006/main">
          <a:off x="2376264" y="1800200"/>
          <a:ext cx="155448" cy="914400"/>
        </a:xfrm>
        <a:prstGeom xmlns:a="http://schemas.openxmlformats.org/drawingml/2006/main" prst="leftBrace">
          <a:avLst/>
        </a:prstGeom>
        <a:gradFill xmlns:a="http://schemas.openxmlformats.org/drawingml/2006/main"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0.33266</cdr:x>
      <cdr:y>0.03321</cdr:y>
    </cdr:from>
    <cdr:to>
      <cdr:x>0.57875</cdr:x>
      <cdr:y>0.09989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433464" y="143470"/>
          <a:ext cx="18002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73610D-D819-435C-BBA0-F469876F623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55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F6C2B-D804-4D58-9809-72AA9F6D71E3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/>
              <a:pPr/>
              <a:t>19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/>
              <a:pPr/>
              <a:t>22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67F53-498B-4630-9C73-1B38AE94975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88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06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53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0265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90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44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9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02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511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01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980728"/>
            <a:ext cx="8424936" cy="1944216"/>
          </a:xfrm>
          <a:effectLst>
            <a:outerShdw dist="17961" dir="2700000" algn="ctr" rotWithShape="0">
              <a:schemeClr val="accent1"/>
            </a:outerShdw>
          </a:effectLst>
        </p:spPr>
        <p:txBody>
          <a:bodyPr/>
          <a:lstStyle/>
          <a:p>
            <a:pPr algn="ctr"/>
            <a:r>
              <a:rPr lang="it-IT" sz="4400" dirty="0" smtClean="0">
                <a:solidFill>
                  <a:schemeClr val="accent6">
                    <a:lumMod val="50000"/>
                  </a:schemeClr>
                </a:solidFill>
              </a:rPr>
              <a:t>MONITORAGGIO DAD </a:t>
            </a:r>
            <a:br>
              <a:rPr lang="it-IT" sz="4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44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it-IT" sz="4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2800" i="1" dirty="0" smtClean="0">
                <a:solidFill>
                  <a:srgbClr val="FF0000"/>
                </a:solidFill>
              </a:rPr>
              <a:t>MARZO-APRILE 2020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941168"/>
            <a:ext cx="7344816" cy="564416"/>
          </a:xfrm>
          <a:effectLst>
            <a:outerShdw dist="17961" dir="2700000" algn="ctr" rotWithShape="0">
              <a:schemeClr val="accent1"/>
            </a:outerShdw>
          </a:effectLst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ISTITUTO COMPRENSIVO STATALE  S.EUFEMIA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95736" y="326602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A.S.2019-20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S.PIETRO LAMETINO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671638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Microsoft Sans Serif"/>
              </a:rPr>
              <a:t>TOTALE</a:t>
            </a:r>
            <a:endParaRPr lang="it-IT" dirty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36329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S.EUFEMIA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36501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51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S.EUFEMIA</a:t>
            </a: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545965"/>
              </p:ext>
            </p:extLst>
          </p:nvPr>
        </p:nvGraphicFramePr>
        <p:xfrm>
          <a:off x="1187624" y="1556792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11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S.EUFEMIA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748333"/>
              </p:ext>
            </p:extLst>
          </p:nvPr>
        </p:nvGraphicFramePr>
        <p:xfrm>
          <a:off x="971600" y="1844824"/>
          <a:ext cx="73152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Microsoft Sans Serif"/>
              </a:rPr>
              <a:t>TOTALE</a:t>
            </a:r>
            <a:endParaRPr lang="it-IT" dirty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7866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MORTILLA 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230016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83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912768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MORTILLA 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327212"/>
              </p:ext>
            </p:extLst>
          </p:nvPr>
        </p:nvGraphicFramePr>
        <p:xfrm>
          <a:off x="2051051" y="1412875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86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MORTILLA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919826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TOTALE</a:t>
            </a:r>
            <a:endParaRPr lang="it-IT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84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GIZZERIA LIDO 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38646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GIZZERIA LIDO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416849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TOTALE</a:t>
            </a:r>
            <a:endParaRPr lang="it-IT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23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GIZZERIA CENTRO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971165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97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MORTILLA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616993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189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GIZZERIA CENTRO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739723"/>
              </p:ext>
            </p:extLst>
          </p:nvPr>
        </p:nvGraphicFramePr>
        <p:xfrm>
          <a:off x="1187624" y="1556792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922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GIZZERIA CENTRO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886297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TOTALE</a:t>
            </a:r>
            <a:endParaRPr lang="it-IT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0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PIETRO LAMETINO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357483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331640" y="5805264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000000"/>
                </a:solidFill>
              </a:rPr>
              <a:t>* Si precisa che quasi tutti gli alunni si trovano nei Paesi d’origine.</a:t>
            </a:r>
            <a:endParaRPr lang="it-IT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PIETRO LAMETINO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677581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TOTALE</a:t>
            </a:r>
            <a:endParaRPr lang="it-IT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11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914871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82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504410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06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926222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75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579143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62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492970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11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795068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3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MORTILLA</a:t>
            </a: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693884"/>
              </p:ext>
            </p:extLst>
          </p:nvPr>
        </p:nvGraphicFramePr>
        <p:xfrm>
          <a:off x="1187624" y="1556792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01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PRIMARIA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1457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TOTALE</a:t>
            </a:r>
            <a:endParaRPr lang="it-IT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2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134552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71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065790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403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239039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181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989200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88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S. EUFEMIA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332330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TOTALE</a:t>
            </a:r>
            <a:endParaRPr lang="it-IT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42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GIZZERIA LIDO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296782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159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GIZZERIA LIDO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089452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467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GIZZERIA LIDO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063785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TOTALE</a:t>
            </a:r>
            <a:endParaRPr lang="it-IT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717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GIZZERIA CENTRO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363186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52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MORTILLA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05453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Microsoft Sans Serif"/>
              </a:rPr>
              <a:t>TOTALE</a:t>
            </a:r>
            <a:endParaRPr lang="it-IT" dirty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45492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GIZZERIA CENTRO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051035"/>
              </p:ext>
            </p:extLst>
          </p:nvPr>
        </p:nvGraphicFramePr>
        <p:xfrm>
          <a:off x="1403648" y="1473234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91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SECONDARIA GIZZERIA CENTRO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28037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TOTALE</a:t>
            </a:r>
            <a:endParaRPr lang="it-IT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59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GIZZERIA LIDO</a:t>
            </a: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311126"/>
              </p:ext>
            </p:extLst>
          </p:nvPr>
        </p:nvGraphicFramePr>
        <p:xfrm>
          <a:off x="1187624" y="1556792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5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GIZZERIA LIDO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506761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Microsoft Sans Serif"/>
              </a:rPr>
              <a:t>TOTALE</a:t>
            </a:r>
            <a:endParaRPr lang="it-IT" dirty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8300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GIZZERIA CENTRO</a:t>
            </a: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642662"/>
              </p:ext>
            </p:extLst>
          </p:nvPr>
        </p:nvGraphicFramePr>
        <p:xfrm>
          <a:off x="1187624" y="1556792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7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192" y="404664"/>
            <a:ext cx="7171184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GIZZERIA CENTRO</a:t>
            </a:r>
            <a:br>
              <a:rPr lang="it-IT" sz="2400" dirty="0" smtClean="0">
                <a:solidFill>
                  <a:srgbClr val="000000"/>
                </a:solidFill>
              </a:rPr>
            </a:b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975472"/>
              </p:ext>
            </p:extLst>
          </p:nvPr>
        </p:nvGraphicFramePr>
        <p:xfrm>
          <a:off x="971600" y="1844824"/>
          <a:ext cx="7315200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03848" y="119675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00"/>
                </a:solidFill>
                <a:latin typeface="Microsoft Sans Serif"/>
              </a:rPr>
              <a:t>TOTALE</a:t>
            </a:r>
            <a:endParaRPr lang="it-IT" dirty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40601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12768" cy="936104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chemeClr val="bg2"/>
                </a:solidFill>
              </a:rPr>
              <a:t/>
            </a:r>
            <a:br>
              <a:rPr lang="it-IT" sz="2400" dirty="0" smtClean="0">
                <a:solidFill>
                  <a:schemeClr val="bg2"/>
                </a:solidFill>
              </a:rPr>
            </a:br>
            <a:r>
              <a:rPr lang="it-IT" sz="2400" dirty="0" smtClean="0">
                <a:solidFill>
                  <a:srgbClr val="000000"/>
                </a:solidFill>
              </a:rPr>
              <a:t>SCUOLA INFANZIA S.PIETRO LAMETINO</a:t>
            </a:r>
            <a:endParaRPr lang="it-IT" sz="2400" i="1" dirty="0">
              <a:solidFill>
                <a:srgbClr val="000000"/>
              </a:solidFill>
            </a:endParaRPr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515293"/>
              </p:ext>
            </p:extLst>
          </p:nvPr>
        </p:nvGraphicFramePr>
        <p:xfrm>
          <a:off x="1187624" y="1556792"/>
          <a:ext cx="6841430" cy="42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97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owerpoint-template">
  <a:themeElements>
    <a:clrScheme name="">
      <a:dk1>
        <a:srgbClr val="FFFFFF"/>
      </a:dk1>
      <a:lt1>
        <a:srgbClr val="FFFFFF"/>
      </a:lt1>
      <a:dk2>
        <a:srgbClr val="FFFFFF"/>
      </a:dk2>
      <a:lt2>
        <a:srgbClr val="451E00"/>
      </a:lt2>
      <a:accent1>
        <a:srgbClr val="9A5100"/>
      </a:accent1>
      <a:accent2>
        <a:srgbClr val="DE8F00"/>
      </a:accent2>
      <a:accent3>
        <a:srgbClr val="FFFFFF"/>
      </a:accent3>
      <a:accent4>
        <a:srgbClr val="DADADA"/>
      </a:accent4>
      <a:accent5>
        <a:srgbClr val="CAB3AA"/>
      </a:accent5>
      <a:accent6>
        <a:srgbClr val="C98100"/>
      </a:accent6>
      <a:hlink>
        <a:srgbClr val="F1C149"/>
      </a:hlink>
      <a:folHlink>
        <a:srgbClr val="FFFFF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6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7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8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9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0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1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2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3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4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5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6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7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Mi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Mito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ito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1495</TotalTime>
  <Words>91</Words>
  <Application>Microsoft Office PowerPoint</Application>
  <PresentationFormat>Presentazione su schermo (4:3)</PresentationFormat>
  <Paragraphs>106</Paragraphs>
  <Slides>41</Slides>
  <Notes>41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2" baseType="lpstr">
      <vt:lpstr>powerpoint-template</vt:lpstr>
      <vt:lpstr>MONITORAGGIO DAD   MARZO-APRILE 2020</vt:lpstr>
      <vt:lpstr> SCUOLA INFANZIA MORTILLA </vt:lpstr>
      <vt:lpstr> SCUOLA INFANZIA MORTILLA</vt:lpstr>
      <vt:lpstr> SCUOLA INFANZIA MORTILLA </vt:lpstr>
      <vt:lpstr> SCUOLA INFANZIA GIZZERIA LIDO</vt:lpstr>
      <vt:lpstr> SCUOLA INFANZIA GIZZERIA LIDO </vt:lpstr>
      <vt:lpstr> SCUOLA INFANZIA GIZZERIA CENTRO</vt:lpstr>
      <vt:lpstr> SCUOLA INFANZIA GIZZERIA CENTRO </vt:lpstr>
      <vt:lpstr> SCUOLA INFANZIA S.PIETRO LAMETINO</vt:lpstr>
      <vt:lpstr> SCUOLA INFANZIA S.PIETRO LAMETINO </vt:lpstr>
      <vt:lpstr> SCUOLA INFANZIA S.EUFEMIA </vt:lpstr>
      <vt:lpstr> SCUOLA INFANZIA S.EUFEMIA</vt:lpstr>
      <vt:lpstr> SCUOLA INFANZIA S.EUFEMIA </vt:lpstr>
      <vt:lpstr> SCUOLA PRIMARIA MORTILLA  </vt:lpstr>
      <vt:lpstr> SCUOLA PRIMARIA MORTILLA  </vt:lpstr>
      <vt:lpstr> SCUOLA PRIMARIA MORTILLA </vt:lpstr>
      <vt:lpstr> SCUOLA PRIMARIA GIZZERIA LIDO  </vt:lpstr>
      <vt:lpstr> SCUOLA PRIMARIA GIZZERIA LIDO </vt:lpstr>
      <vt:lpstr> SCUOLA PRIMARIA GIZZERIA CENTRO </vt:lpstr>
      <vt:lpstr> SCUOLA PRIMARIA GIZZERIA CENTRO </vt:lpstr>
      <vt:lpstr> SCUOLA PRIMARIA GIZZERIA CENTRO </vt:lpstr>
      <vt:lpstr> SCUOLA PRIMARIA S. PIETRO LAMETINO </vt:lpstr>
      <vt:lpstr> SCUOLA PRIMARIA S. PIETRO LAMETINO </vt:lpstr>
      <vt:lpstr> SCUOLA PRIMARIA S. EUFEMIA </vt:lpstr>
      <vt:lpstr> SCUOLA PRIMARIA S. EUFEMIA </vt:lpstr>
      <vt:lpstr> SCUOLA PRIMARIA S. EUFEMIA </vt:lpstr>
      <vt:lpstr> SCUOLA PRIMARIA S. EUFEMIA </vt:lpstr>
      <vt:lpstr> SCUOLA PRIMARIA S. EUFEMIA </vt:lpstr>
      <vt:lpstr> SCUOLA PRIMARIA S. EUFEMIA </vt:lpstr>
      <vt:lpstr> SCUOLA PRIMARIA S. EUFEMIA </vt:lpstr>
      <vt:lpstr> SCUOLA SECONDARIA S. EUFEMIA </vt:lpstr>
      <vt:lpstr> SCUOLA SECONDARIA S. EUFEMIA </vt:lpstr>
      <vt:lpstr> SCUOLA SECONDARIA S. EUFEMIA </vt:lpstr>
      <vt:lpstr> SCUOLA SECONDARIA S. EUFEMIA </vt:lpstr>
      <vt:lpstr> SCUOLA SECONDARIA S. EUFEMIA </vt:lpstr>
      <vt:lpstr> SCUOLA SECONDARIA GIZZERIA LIDO </vt:lpstr>
      <vt:lpstr> SCUOLA SECONDARIA GIZZERIA LIDO </vt:lpstr>
      <vt:lpstr> SCUOLA SECONDARIA GIZZERIA LIDO </vt:lpstr>
      <vt:lpstr> SCUOLA SECONDARIA GIZZERIA CENTRO </vt:lpstr>
      <vt:lpstr> SCUOLA SECONDARIA GIZZERIA CENTRO </vt:lpstr>
      <vt:lpstr> SCUOLA SECONDARIA GIZZERIA CENTRO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scarpino</dc:creator>
  <cp:lastModifiedBy>Utente</cp:lastModifiedBy>
  <cp:revision>78</cp:revision>
  <dcterms:created xsi:type="dcterms:W3CDTF">2017-06-23T08:58:00Z</dcterms:created>
  <dcterms:modified xsi:type="dcterms:W3CDTF">2020-05-17T15:35:22Z</dcterms:modified>
</cp:coreProperties>
</file>